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75" r:id="rId2"/>
    <p:sldId id="285" r:id="rId3"/>
    <p:sldId id="286" r:id="rId4"/>
    <p:sldId id="256" r:id="rId5"/>
    <p:sldId id="276" r:id="rId6"/>
    <p:sldId id="283" r:id="rId7"/>
    <p:sldId id="281" r:id="rId8"/>
    <p:sldId id="277" r:id="rId9"/>
    <p:sldId id="278"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80" d="100"/>
          <a:sy n="80" d="100"/>
        </p:scale>
        <p:origin x="-1086" y="60"/>
      </p:cViewPr>
      <p:guideLst>
        <p:guide orient="horz" pos="2160"/>
        <p:guide pos="2880"/>
      </p:guideLst>
    </p:cSldViewPr>
  </p:slideViewPr>
  <p:notesTextViewPr>
    <p:cViewPr>
      <p:scale>
        <a:sx n="1" d="1"/>
        <a:sy n="1" d="1"/>
      </p:scale>
      <p:origin x="0" y="0"/>
    </p:cViewPr>
  </p:notesTextViewPr>
  <p:sorterViewPr>
    <p:cViewPr>
      <p:scale>
        <a:sx n="100" d="100"/>
        <a:sy n="100" d="100"/>
      </p:scale>
      <p:origin x="0" y="274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D984FD-BAD2-4E7C-870F-AD65B40B3BFF}" type="datetimeFigureOut">
              <a:rPr lang="en-US" smtClean="0"/>
              <a:pPr/>
              <a:t>08-Mar-13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FC068-BDF2-45AC-ABE9-EB6788C3827A}" type="slidenum">
              <a:rPr lang="en-US" smtClean="0"/>
              <a:pPr/>
              <a:t>‹#›</a:t>
            </a:fld>
            <a:endParaRPr lang="en-US"/>
          </a:p>
        </p:txBody>
      </p:sp>
    </p:spTree>
    <p:extLst>
      <p:ext uri="{BB962C8B-B14F-4D97-AF65-F5344CB8AC3E}">
        <p14:creationId xmlns:p14="http://schemas.microsoft.com/office/powerpoint/2010/main" xmlns="" val="2335657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fld id="{57F5DE51-0DE7-44C5-87BA-B1EA44029989}" type="datetimeFigureOut">
              <a:rPr lang="en-US" smtClean="0"/>
              <a:pPr/>
              <a:t>08-Mar-13</a:t>
            </a:fld>
            <a:endParaRPr lang="en-US"/>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F791A07-DF14-40B4-A6E9-6B22EAD4CD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F791A07-DF14-40B4-A6E9-6B22EAD4CD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fld id="{57F5DE51-0DE7-44C5-87BA-B1EA44029989}" type="datetimeFigureOut">
              <a:rPr lang="en-US" smtClean="0"/>
              <a:pPr/>
              <a:t>08-Mar-13</a:t>
            </a:fld>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F791A07-DF14-40B4-A6E9-6B22EAD4CD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F791A07-DF14-40B4-A6E9-6B22EAD4CD5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lvl1pPr marL="320040" indent="-320040">
              <a:spcAft>
                <a:spcPts val="600"/>
              </a:spcAft>
              <a:buSzPct val="120000"/>
              <a:buFont typeface="Arial" pitchFamily="34" charset="0"/>
              <a:buChar char="•"/>
              <a:defRPr/>
            </a:lvl1pPr>
            <a:lvl2pPr marL="640080" indent="-274320">
              <a:spcAft>
                <a:spcPts val="600"/>
              </a:spcAft>
              <a:buSzPct val="90000"/>
              <a:buFont typeface="Wingdings" pitchFamily="2" charset="2"/>
              <a:buChar char="§"/>
              <a:defRPr/>
            </a:lvl2pPr>
            <a:lvl3pPr marL="914400" indent="-228600">
              <a:spcAft>
                <a:spcPts val="600"/>
              </a:spcAft>
              <a:buClr>
                <a:schemeClr val="tx1">
                  <a:lumMod val="95000"/>
                  <a:lumOff val="5000"/>
                </a:schemeClr>
              </a:buClr>
              <a:buSzPct val="60000"/>
              <a:buFont typeface="Wingdings" pitchFamily="2" charset="2"/>
              <a:buChar char="§"/>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F791A07-DF14-40B4-A6E9-6B22EAD4CD5E}" type="slidenum">
              <a:rPr lang="en-US" smtClean="0"/>
              <a:pPr/>
              <a:t>‹#›</a:t>
            </a:fld>
            <a:endParaRPr lang="en-US"/>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fld id="{57F5DE51-0DE7-44C5-87BA-B1EA44029989}" type="datetimeFigureOut">
              <a:rPr lang="en-US" smtClean="0"/>
              <a:pPr/>
              <a:t>08-Mar-13</a:t>
            </a:fld>
            <a:endParaRPr lang="en-US"/>
          </a:p>
        </p:txBody>
      </p:sp>
      <p:sp>
        <p:nvSpPr>
          <p:cNvPr id="10" name="Slide Number Placeholder 9"/>
          <p:cNvSpPr>
            <a:spLocks noGrp="1"/>
          </p:cNvSpPr>
          <p:nvPr>
            <p:ph type="sldNum" sz="quarter" idx="16"/>
          </p:nvPr>
        </p:nvSpPr>
        <p:spPr/>
        <p:txBody>
          <a:bodyPr rtlCol="0"/>
          <a:lstStyle/>
          <a:p>
            <a:fld id="{AF791A07-DF14-40B4-A6E9-6B22EAD4CD5E}" type="slidenum">
              <a:rPr lang="en-US" smtClean="0"/>
              <a:pPr/>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fld id="{57F5DE51-0DE7-44C5-87BA-B1EA44029989}" type="datetimeFigureOut">
              <a:rPr lang="en-US" smtClean="0"/>
              <a:pPr/>
              <a:t>08-Mar-13</a:t>
            </a:fld>
            <a:endParaRPr lang="en-US"/>
          </a:p>
        </p:txBody>
      </p:sp>
      <p:sp>
        <p:nvSpPr>
          <p:cNvPr id="12" name="Slide Number Placeholder 11"/>
          <p:cNvSpPr>
            <a:spLocks noGrp="1"/>
          </p:cNvSpPr>
          <p:nvPr>
            <p:ph type="sldNum" sz="quarter" idx="16"/>
          </p:nvPr>
        </p:nvSpPr>
        <p:spPr/>
        <p:txBody>
          <a:bodyPr rtlCol="0"/>
          <a:lstStyle/>
          <a:p>
            <a:fld id="{AF791A07-DF14-40B4-A6E9-6B22EAD4CD5E}" type="slidenum">
              <a:rPr lang="en-US" smtClean="0"/>
              <a:pPr/>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F791A07-DF14-40B4-A6E9-6B22EAD4CD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F791A07-DF14-40B4-A6E9-6B22EAD4CD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p>
            <a:fld id="{57F5DE51-0DE7-44C5-87BA-B1EA44029989}" type="datetimeFigureOut">
              <a:rPr lang="en-US" smtClean="0"/>
              <a:pPr/>
              <a:t>08-Mar-13</a:t>
            </a:fld>
            <a:endParaRPr lang="en-US"/>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F791A07-DF14-40B4-A6E9-6B22EAD4CD5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57F5DE51-0DE7-44C5-87BA-B1EA44029989}" type="datetimeFigureOut">
              <a:rPr lang="en-US" smtClean="0"/>
              <a:pPr/>
              <a:t>08-Mar-13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F791A07-DF14-40B4-A6E9-6B22EAD4CD5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496" y="-99392"/>
            <a:ext cx="8153400" cy="800026"/>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692696"/>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68012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692696"/>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F791A07-DF14-40B4-A6E9-6B22EAD4CD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384176"/>
            <a:ext cx="8784976" cy="2764904"/>
          </a:xfrm>
        </p:spPr>
        <p:txBody>
          <a:bodyPr>
            <a:normAutofit fontScale="90000"/>
          </a:bodyPr>
          <a:lstStyle/>
          <a:p>
            <a:pPr algn="ctr"/>
            <a:r>
              <a:rPr lang="en-US" b="1" dirty="0" smtClean="0"/>
              <a:t>Conclusions and Recommendations</a:t>
            </a:r>
            <a:br>
              <a:rPr lang="en-US" b="1" dirty="0" smtClean="0"/>
            </a:br>
            <a:r>
              <a:rPr lang="en-US" dirty="0" smtClean="0"/>
              <a:t> </a:t>
            </a:r>
            <a:br>
              <a:rPr lang="en-US" dirty="0" smtClean="0"/>
            </a:br>
            <a:r>
              <a:rPr lang="en-US" i="1" dirty="0" smtClean="0"/>
              <a:t>Islamic Scholars Consultation</a:t>
            </a:r>
            <a:endParaRPr lang="en-US" b="1" i="1" cap="none" dirty="0"/>
          </a:p>
        </p:txBody>
      </p:sp>
      <p:sp>
        <p:nvSpPr>
          <p:cNvPr id="4" name="Subtitle 2"/>
          <p:cNvSpPr>
            <a:spLocks noGrp="1"/>
          </p:cNvSpPr>
          <p:nvPr>
            <p:ph type="subTitle" idx="1"/>
          </p:nvPr>
        </p:nvSpPr>
        <p:spPr>
          <a:xfrm>
            <a:off x="2362200" y="6050037"/>
            <a:ext cx="6705600" cy="685800"/>
          </a:xfrm>
        </p:spPr>
        <p:txBody>
          <a:bodyPr>
            <a:normAutofit/>
          </a:bodyPr>
          <a:lstStyle/>
          <a:p>
            <a:r>
              <a:rPr lang="en-US" dirty="0"/>
              <a:t>6-7 March, </a:t>
            </a:r>
            <a:r>
              <a:rPr lang="en-US" dirty="0" smtClean="0"/>
              <a:t>Cairo 2013</a:t>
            </a:r>
            <a:endParaRPr lang="en-GB" dirty="0"/>
          </a:p>
        </p:txBody>
      </p:sp>
    </p:spTree>
    <p:extLst>
      <p:ext uri="{BB962C8B-B14F-4D97-AF65-F5344CB8AC3E}">
        <p14:creationId xmlns:p14="http://schemas.microsoft.com/office/powerpoint/2010/main" xmlns="" val="2857695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784976" cy="836712"/>
          </a:xfrm>
        </p:spPr>
        <p:txBody>
          <a:bodyPr>
            <a:noAutofit/>
          </a:bodyPr>
          <a:lstStyle/>
          <a:p>
            <a:r>
              <a:rPr lang="en-US" sz="2400" b="1" dirty="0" smtClean="0"/>
              <a:t>Recommendations</a:t>
            </a:r>
            <a:endParaRPr lang="en-GB" sz="2400" b="1" dirty="0"/>
          </a:p>
        </p:txBody>
      </p:sp>
      <p:sp>
        <p:nvSpPr>
          <p:cNvPr id="3" name="Content Placeholder 2"/>
          <p:cNvSpPr>
            <a:spLocks noGrp="1"/>
          </p:cNvSpPr>
          <p:nvPr>
            <p:ph sz="quarter" idx="1"/>
          </p:nvPr>
        </p:nvSpPr>
        <p:spPr/>
        <p:txBody>
          <a:bodyPr>
            <a:normAutofit/>
          </a:bodyPr>
          <a:lstStyle/>
          <a:p>
            <a:pPr>
              <a:tabLst>
                <a:tab pos="2244725" algn="l"/>
              </a:tabLst>
            </a:pPr>
            <a:r>
              <a:rPr lang="en-US" dirty="0" smtClean="0"/>
              <a:t>The religious leaders and institutions should closely collaborate with the polio eradication programme in planning effective and appropriate strategies to reach children in the 3 endemic countries</a:t>
            </a:r>
          </a:p>
          <a:p>
            <a:pPr>
              <a:tabLst>
                <a:tab pos="2244725" algn="l"/>
              </a:tabLst>
            </a:pPr>
            <a:r>
              <a:rPr lang="en-US" sz="3200" dirty="0"/>
              <a:t>The IAG should aim to link with all Muslim humanitarian and professional organizations and bodies for active involvement in immunization </a:t>
            </a:r>
          </a:p>
          <a:p>
            <a:endParaRPr lang="en-GB" dirty="0"/>
          </a:p>
          <a:p>
            <a:pPr lvl="1"/>
            <a:endParaRPr lang="en-GB" dirty="0"/>
          </a:p>
        </p:txBody>
      </p:sp>
    </p:spTree>
    <p:extLst>
      <p:ext uri="{BB962C8B-B14F-4D97-AF65-F5344CB8AC3E}">
        <p14:creationId xmlns:p14="http://schemas.microsoft.com/office/powerpoint/2010/main" xmlns="" val="1476685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53400" cy="990600"/>
          </a:xfrm>
        </p:spPr>
        <p:txBody>
          <a:bodyPr/>
          <a:lstStyle/>
          <a:p>
            <a:r>
              <a:rPr lang="en-US" dirty="0" smtClean="0"/>
              <a:t>Objective of the Consultation</a:t>
            </a:r>
            <a:endParaRPr lang="en-GB" dirty="0"/>
          </a:p>
        </p:txBody>
      </p:sp>
      <p:sp>
        <p:nvSpPr>
          <p:cNvPr id="3" name="Content Placeholder 2"/>
          <p:cNvSpPr>
            <a:spLocks noGrp="1"/>
          </p:cNvSpPr>
          <p:nvPr>
            <p:ph sz="quarter" idx="1"/>
          </p:nvPr>
        </p:nvSpPr>
        <p:spPr/>
        <p:txBody>
          <a:bodyPr/>
          <a:lstStyle/>
          <a:p>
            <a:pPr marL="0" indent="0">
              <a:buNone/>
            </a:pPr>
            <a:r>
              <a:rPr lang="en-US" sz="3600" dirty="0" smtClean="0"/>
              <a:t>For the Islamic religious and technical leaders from across the </a:t>
            </a:r>
            <a:r>
              <a:rPr lang="en-US" sz="3600" dirty="0" err="1" smtClean="0"/>
              <a:t>Ummah</a:t>
            </a:r>
            <a:r>
              <a:rPr lang="en-US" sz="3600" dirty="0" smtClean="0"/>
              <a:t> to:</a:t>
            </a:r>
          </a:p>
          <a:p>
            <a:r>
              <a:rPr lang="en-US" sz="3600" dirty="0"/>
              <a:t>B</a:t>
            </a:r>
            <a:r>
              <a:rPr lang="en-US" sz="3600" dirty="0" smtClean="0"/>
              <a:t>rainstorm </a:t>
            </a:r>
            <a:r>
              <a:rPr lang="en-US" sz="3600" dirty="0"/>
              <a:t>on the best strategies to demonstrate solidarity across the Islamic countries to ensure the protection of Muslim children against </a:t>
            </a:r>
            <a:r>
              <a:rPr lang="en-US" sz="3600" dirty="0" smtClean="0"/>
              <a:t>polio</a:t>
            </a:r>
            <a:r>
              <a:rPr lang="en-US" dirty="0" smtClean="0"/>
              <a:t> </a:t>
            </a:r>
            <a:endParaRPr lang="en-GB" dirty="0"/>
          </a:p>
          <a:p>
            <a:endParaRPr lang="en-GB" dirty="0"/>
          </a:p>
        </p:txBody>
      </p:sp>
    </p:spTree>
    <p:extLst>
      <p:ext uri="{BB962C8B-B14F-4D97-AF65-F5344CB8AC3E}">
        <p14:creationId xmlns:p14="http://schemas.microsoft.com/office/powerpoint/2010/main" xmlns="" val="372366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the Participants</a:t>
            </a:r>
            <a:endParaRPr lang="en-GB" dirty="0"/>
          </a:p>
        </p:txBody>
      </p:sp>
      <p:sp>
        <p:nvSpPr>
          <p:cNvPr id="3" name="Content Placeholder 2"/>
          <p:cNvSpPr>
            <a:spLocks noGrp="1"/>
          </p:cNvSpPr>
          <p:nvPr>
            <p:ph sz="quarter" idx="1"/>
          </p:nvPr>
        </p:nvSpPr>
        <p:spPr/>
        <p:txBody>
          <a:bodyPr/>
          <a:lstStyle/>
          <a:p>
            <a:endParaRPr lang="en-GB" dirty="0"/>
          </a:p>
        </p:txBody>
      </p:sp>
    </p:spTree>
    <p:extLst>
      <p:ext uri="{BB962C8B-B14F-4D97-AF65-F5344CB8AC3E}">
        <p14:creationId xmlns:p14="http://schemas.microsoft.com/office/powerpoint/2010/main" xmlns="" val="1971142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Key Conclusions</a:t>
            </a:r>
          </a:p>
        </p:txBody>
      </p:sp>
      <p:sp>
        <p:nvSpPr>
          <p:cNvPr id="5" name="Content Placeholder 4"/>
          <p:cNvSpPr>
            <a:spLocks noGrp="1"/>
          </p:cNvSpPr>
          <p:nvPr>
            <p:ph sz="quarter" idx="1"/>
          </p:nvPr>
        </p:nvSpPr>
        <p:spPr>
          <a:xfrm>
            <a:off x="457200" y="1196752"/>
            <a:ext cx="8229600" cy="5544616"/>
          </a:xfrm>
        </p:spPr>
        <p:txBody>
          <a:bodyPr>
            <a:normAutofit fontScale="77500" lnSpcReduction="20000"/>
          </a:bodyPr>
          <a:lstStyle/>
          <a:p>
            <a:pPr marL="0" indent="0">
              <a:buNone/>
            </a:pPr>
            <a:r>
              <a:rPr lang="en-US" dirty="0" smtClean="0"/>
              <a:t>The scholars:</a:t>
            </a:r>
          </a:p>
          <a:p>
            <a:r>
              <a:rPr lang="en-US" dirty="0" smtClean="0"/>
              <a:t>Had a consensus that the Muslim </a:t>
            </a:r>
            <a:r>
              <a:rPr lang="en-US" dirty="0" err="1" smtClean="0"/>
              <a:t>Ummah</a:t>
            </a:r>
            <a:r>
              <a:rPr lang="en-US" dirty="0" smtClean="0"/>
              <a:t> faces a serious problem of persistent polio that threatens all Muslim children</a:t>
            </a:r>
          </a:p>
          <a:p>
            <a:r>
              <a:rPr lang="en-US" dirty="0" smtClean="0"/>
              <a:t>Expressed concern about the prevalence of </a:t>
            </a:r>
            <a:r>
              <a:rPr lang="en-US" dirty="0" err="1" smtClean="0"/>
              <a:t>rumours</a:t>
            </a:r>
            <a:r>
              <a:rPr lang="en-US" dirty="0" smtClean="0"/>
              <a:t> and </a:t>
            </a:r>
            <a:r>
              <a:rPr lang="en-US" dirty="0" err="1" smtClean="0"/>
              <a:t>mis</a:t>
            </a:r>
            <a:r>
              <a:rPr lang="en-US" dirty="0" smtClean="0"/>
              <a:t>-information regarding polio in the name of Islam</a:t>
            </a:r>
          </a:p>
          <a:p>
            <a:r>
              <a:rPr lang="en-US" dirty="0" smtClean="0"/>
              <a:t>Reached a common understanding about the reasons </a:t>
            </a:r>
            <a:r>
              <a:rPr lang="en-US" dirty="0"/>
              <a:t>why </a:t>
            </a:r>
            <a:r>
              <a:rPr lang="en-US" dirty="0" smtClean="0"/>
              <a:t>poliovirus is still </a:t>
            </a:r>
            <a:r>
              <a:rPr lang="en-US" dirty="0"/>
              <a:t>circulates in some Muslim </a:t>
            </a:r>
            <a:r>
              <a:rPr lang="en-US" dirty="0" smtClean="0"/>
              <a:t>communities</a:t>
            </a:r>
            <a:endParaRPr lang="en-US" dirty="0"/>
          </a:p>
          <a:p>
            <a:pPr>
              <a:spcBef>
                <a:spcPts val="1800"/>
              </a:spcBef>
            </a:pPr>
            <a:r>
              <a:rPr lang="en-US" dirty="0" smtClean="0"/>
              <a:t>Expressed a strong </a:t>
            </a:r>
            <a:r>
              <a:rPr lang="en-US" dirty="0"/>
              <a:t>commitment </a:t>
            </a:r>
            <a:r>
              <a:rPr lang="en-US" dirty="0" smtClean="0"/>
              <a:t>to achieve </a:t>
            </a:r>
            <a:r>
              <a:rPr lang="en-US" dirty="0"/>
              <a:t>the objective of a polio-free Islamic world </a:t>
            </a:r>
            <a:r>
              <a:rPr lang="en-US" dirty="0" smtClean="0"/>
              <a:t>by end </a:t>
            </a:r>
            <a:r>
              <a:rPr lang="en-US" dirty="0"/>
              <a:t>2014</a:t>
            </a:r>
          </a:p>
          <a:p>
            <a:r>
              <a:rPr lang="en-US" dirty="0" smtClean="0"/>
              <a:t>Agreed on the fact that protection of children against polio is a </a:t>
            </a:r>
            <a:r>
              <a:rPr lang="en-US" dirty="0"/>
              <a:t>collective responsibility of the </a:t>
            </a:r>
            <a:r>
              <a:rPr lang="en-US" dirty="0" err="1"/>
              <a:t>Ummah</a:t>
            </a:r>
            <a:r>
              <a:rPr lang="en-US" dirty="0"/>
              <a:t>, especially </a:t>
            </a:r>
            <a:r>
              <a:rPr lang="en-US" dirty="0" smtClean="0"/>
              <a:t>by its religious </a:t>
            </a:r>
            <a:r>
              <a:rPr lang="en-US" dirty="0"/>
              <a:t>and political </a:t>
            </a:r>
            <a:r>
              <a:rPr lang="en-US" dirty="0" smtClean="0"/>
              <a:t>leaders</a:t>
            </a:r>
            <a:endParaRPr lang="en-US" dirty="0"/>
          </a:p>
          <a:p>
            <a:r>
              <a:rPr lang="en-US" dirty="0" smtClean="0"/>
              <a:t>Agreed that vaccination of children to protect them from polio is a religious obligation of the Muslim parents </a:t>
            </a:r>
            <a:endParaRPr lang="en-US" dirty="0"/>
          </a:p>
        </p:txBody>
      </p:sp>
    </p:spTree>
    <p:extLst>
      <p:ext uri="{BB962C8B-B14F-4D97-AF65-F5344CB8AC3E}">
        <p14:creationId xmlns:p14="http://schemas.microsoft.com/office/powerpoint/2010/main" xmlns="" val="1852501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Conclusions Cont..</a:t>
            </a:r>
            <a:endParaRPr lang="en-GB" dirty="0"/>
          </a:p>
        </p:txBody>
      </p:sp>
      <p:sp>
        <p:nvSpPr>
          <p:cNvPr id="3" name="Content Placeholder 2"/>
          <p:cNvSpPr>
            <a:spLocks noGrp="1"/>
          </p:cNvSpPr>
          <p:nvPr>
            <p:ph sz="quarter" idx="1"/>
          </p:nvPr>
        </p:nvSpPr>
        <p:spPr>
          <a:xfrm>
            <a:off x="612648" y="1340768"/>
            <a:ext cx="8153400" cy="5040560"/>
          </a:xfrm>
        </p:spPr>
        <p:txBody>
          <a:bodyPr>
            <a:normAutofit fontScale="92500" lnSpcReduction="20000"/>
          </a:bodyPr>
          <a:lstStyle/>
          <a:p>
            <a:pPr marL="0" indent="0">
              <a:spcBef>
                <a:spcPts val="1800"/>
              </a:spcBef>
              <a:buNone/>
            </a:pPr>
            <a:r>
              <a:rPr lang="en-US" dirty="0"/>
              <a:t>The scholars:</a:t>
            </a:r>
          </a:p>
          <a:p>
            <a:pPr>
              <a:spcBef>
                <a:spcPts val="1800"/>
              </a:spcBef>
            </a:pPr>
            <a:r>
              <a:rPr lang="en-US" dirty="0" smtClean="0"/>
              <a:t>Agreed that </a:t>
            </a:r>
            <a:r>
              <a:rPr lang="en-US" dirty="0"/>
              <a:t>Islamic religious leadership and </a:t>
            </a:r>
            <a:r>
              <a:rPr lang="en-US" dirty="0" smtClean="0"/>
              <a:t>institutions have a crucial responsibility to </a:t>
            </a:r>
            <a:r>
              <a:rPr lang="en-US" dirty="0"/>
              <a:t>support </a:t>
            </a:r>
            <a:r>
              <a:rPr lang="en-US" dirty="0" smtClean="0"/>
              <a:t>eradication of polio</a:t>
            </a:r>
            <a:endParaRPr lang="en-US" dirty="0"/>
          </a:p>
          <a:p>
            <a:pPr>
              <a:spcBef>
                <a:spcPts val="1800"/>
              </a:spcBef>
            </a:pPr>
            <a:r>
              <a:rPr lang="en-US" dirty="0" smtClean="0"/>
              <a:t>Had a consensus on the fact that </a:t>
            </a:r>
            <a:r>
              <a:rPr lang="en-US" dirty="0"/>
              <a:t>the polio vaccine is </a:t>
            </a:r>
            <a:r>
              <a:rPr lang="en-US" dirty="0" smtClean="0"/>
              <a:t>safe </a:t>
            </a:r>
            <a:r>
              <a:rPr lang="en-US" dirty="0"/>
              <a:t>and </a:t>
            </a:r>
            <a:r>
              <a:rPr lang="en-US" dirty="0" smtClean="0"/>
              <a:t>does not contain any haram substance  </a:t>
            </a:r>
          </a:p>
          <a:p>
            <a:pPr>
              <a:spcBef>
                <a:spcPts val="1800"/>
              </a:spcBef>
            </a:pPr>
            <a:r>
              <a:rPr lang="en-US" dirty="0" smtClean="0"/>
              <a:t>Agreed that polio vaccine does not contain any substance that can cause infertility </a:t>
            </a:r>
          </a:p>
          <a:p>
            <a:pPr>
              <a:spcBef>
                <a:spcPts val="1800"/>
              </a:spcBef>
            </a:pPr>
            <a:r>
              <a:rPr lang="en-US" dirty="0" smtClean="0"/>
              <a:t>Emphasized that there is an urgent need to rectify </a:t>
            </a:r>
            <a:r>
              <a:rPr lang="en-US" dirty="0" err="1" smtClean="0"/>
              <a:t>mis</a:t>
            </a:r>
            <a:r>
              <a:rPr lang="en-US" dirty="0" smtClean="0"/>
              <a:t>-conceptions around the polio eradication programme and polio vaccine</a:t>
            </a:r>
          </a:p>
          <a:p>
            <a:pPr>
              <a:spcBef>
                <a:spcPts val="1800"/>
              </a:spcBef>
            </a:pPr>
            <a:endParaRPr lang="en-US" dirty="0"/>
          </a:p>
        </p:txBody>
      </p:sp>
    </p:spTree>
    <p:extLst>
      <p:ext uri="{BB962C8B-B14F-4D97-AF65-F5344CB8AC3E}">
        <p14:creationId xmlns:p14="http://schemas.microsoft.com/office/powerpoint/2010/main" xmlns="" val="325091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cont..</a:t>
            </a:r>
            <a:endParaRPr lang="en-GB" dirty="0"/>
          </a:p>
        </p:txBody>
      </p:sp>
      <p:sp>
        <p:nvSpPr>
          <p:cNvPr id="3" name="Content Placeholder 2"/>
          <p:cNvSpPr>
            <a:spLocks noGrp="1"/>
          </p:cNvSpPr>
          <p:nvPr>
            <p:ph sz="quarter" idx="1"/>
          </p:nvPr>
        </p:nvSpPr>
        <p:spPr>
          <a:xfrm>
            <a:off x="612648" y="1124744"/>
            <a:ext cx="8153400" cy="5328592"/>
          </a:xfrm>
        </p:spPr>
        <p:txBody>
          <a:bodyPr>
            <a:normAutofit fontScale="92500" lnSpcReduction="20000"/>
          </a:bodyPr>
          <a:lstStyle/>
          <a:p>
            <a:pPr marL="0" indent="0">
              <a:spcBef>
                <a:spcPts val="1800"/>
              </a:spcBef>
              <a:buNone/>
            </a:pPr>
            <a:r>
              <a:rPr lang="en-US" dirty="0"/>
              <a:t>The scholars:</a:t>
            </a:r>
          </a:p>
          <a:p>
            <a:pPr>
              <a:spcBef>
                <a:spcPts val="1800"/>
              </a:spcBef>
            </a:pPr>
            <a:r>
              <a:rPr lang="en-US" dirty="0" smtClean="0"/>
              <a:t>Appreciated </a:t>
            </a:r>
            <a:r>
              <a:rPr lang="en-US" dirty="0"/>
              <a:t>the </a:t>
            </a:r>
            <a:r>
              <a:rPr lang="en-US" dirty="0" smtClean="0"/>
              <a:t>clarification </a:t>
            </a:r>
            <a:r>
              <a:rPr lang="en-US" dirty="0"/>
              <a:t>of the fact that </a:t>
            </a:r>
            <a:r>
              <a:rPr lang="en-US" dirty="0" err="1"/>
              <a:t>Shakeel</a:t>
            </a:r>
            <a:r>
              <a:rPr lang="en-US" dirty="0"/>
              <a:t> </a:t>
            </a:r>
            <a:r>
              <a:rPr lang="en-US" dirty="0" err="1"/>
              <a:t>Afridi</a:t>
            </a:r>
            <a:r>
              <a:rPr lang="en-US" dirty="0"/>
              <a:t> never worked for WHO and UNICEF and WHO and UNICEF had no </a:t>
            </a:r>
            <a:r>
              <a:rPr lang="en-US" dirty="0" smtClean="0"/>
              <a:t>involvement or any knowledge </a:t>
            </a:r>
            <a:r>
              <a:rPr lang="en-US" dirty="0"/>
              <a:t>of his </a:t>
            </a:r>
            <a:r>
              <a:rPr lang="en-US" dirty="0" smtClean="0"/>
              <a:t>activities </a:t>
            </a:r>
            <a:r>
              <a:rPr lang="en-US" dirty="0"/>
              <a:t>in Abbottabad </a:t>
            </a:r>
          </a:p>
          <a:p>
            <a:pPr>
              <a:spcBef>
                <a:spcPts val="1800"/>
              </a:spcBef>
            </a:pPr>
            <a:r>
              <a:rPr lang="en-US" dirty="0" smtClean="0"/>
              <a:t>Stated that the </a:t>
            </a:r>
            <a:r>
              <a:rPr lang="en-US" dirty="0"/>
              <a:t>killing of health workers </a:t>
            </a:r>
            <a:r>
              <a:rPr lang="en-US" dirty="0" smtClean="0"/>
              <a:t>is completely </a:t>
            </a:r>
            <a:r>
              <a:rPr lang="en-US" dirty="0"/>
              <a:t>against the teachings of </a:t>
            </a:r>
            <a:r>
              <a:rPr lang="en-US" dirty="0" smtClean="0"/>
              <a:t>Islam and is strongly condemned </a:t>
            </a:r>
            <a:endParaRPr lang="en-US" dirty="0"/>
          </a:p>
          <a:p>
            <a:pPr>
              <a:spcBef>
                <a:spcPts val="1800"/>
              </a:spcBef>
            </a:pPr>
            <a:r>
              <a:rPr lang="en-US" dirty="0" smtClean="0"/>
              <a:t>Unanimously condemned </a:t>
            </a:r>
            <a:r>
              <a:rPr lang="en-US" dirty="0"/>
              <a:t>the use of health workers in intelligence collection and </a:t>
            </a:r>
            <a:r>
              <a:rPr lang="en-US" dirty="0" smtClean="0"/>
              <a:t>requested WHO to emphasize that all countries of the World should not use health interventions </a:t>
            </a:r>
            <a:r>
              <a:rPr lang="en-US" dirty="0"/>
              <a:t>for any other </a:t>
            </a:r>
            <a:r>
              <a:rPr lang="en-US" dirty="0" smtClean="0"/>
              <a:t>purpose </a:t>
            </a:r>
            <a:endParaRPr lang="en-GB" dirty="0"/>
          </a:p>
        </p:txBody>
      </p:sp>
    </p:spTree>
    <p:extLst>
      <p:ext uri="{BB962C8B-B14F-4D97-AF65-F5344CB8AC3E}">
        <p14:creationId xmlns:p14="http://schemas.microsoft.com/office/powerpoint/2010/main" xmlns="" val="2639383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712968" cy="108012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b="1" dirty="0" smtClean="0"/>
              <a:t>Recommendations</a:t>
            </a:r>
            <a:r>
              <a:rPr lang="en-US" b="1" dirty="0"/>
              <a:t/>
            </a:r>
            <a:br>
              <a:rPr lang="en-US" b="1" dirty="0"/>
            </a:br>
            <a:endParaRPr lang="en-GB" b="1" dirty="0"/>
          </a:p>
        </p:txBody>
      </p:sp>
      <p:sp>
        <p:nvSpPr>
          <p:cNvPr id="3" name="Content Placeholder 2"/>
          <p:cNvSpPr>
            <a:spLocks noGrp="1"/>
          </p:cNvSpPr>
          <p:nvPr>
            <p:ph sz="quarter" idx="1"/>
          </p:nvPr>
        </p:nvSpPr>
        <p:spPr>
          <a:xfrm>
            <a:off x="612648" y="1600200"/>
            <a:ext cx="8153400" cy="4853136"/>
          </a:xfrm>
        </p:spPr>
        <p:txBody>
          <a:bodyPr>
            <a:normAutofit fontScale="92500" lnSpcReduction="10000"/>
          </a:bodyPr>
          <a:lstStyle/>
          <a:p>
            <a:r>
              <a:rPr lang="en-US" dirty="0" smtClean="0"/>
              <a:t>An Islamic advisory </a:t>
            </a:r>
            <a:r>
              <a:rPr lang="en-US" dirty="0"/>
              <a:t>group </a:t>
            </a:r>
            <a:r>
              <a:rPr lang="en-US" dirty="0" smtClean="0"/>
              <a:t>should </a:t>
            </a:r>
            <a:r>
              <a:rPr lang="en-US" dirty="0"/>
              <a:t>be constituted </a:t>
            </a:r>
            <a:r>
              <a:rPr lang="en-US" dirty="0" smtClean="0"/>
              <a:t>to build ownership and solidarity for polio eradication across the Muslim </a:t>
            </a:r>
            <a:r>
              <a:rPr lang="en-US" dirty="0" err="1" smtClean="0"/>
              <a:t>Ummah</a:t>
            </a:r>
            <a:r>
              <a:rPr lang="en-US" dirty="0" smtClean="0"/>
              <a:t> under </a:t>
            </a:r>
            <a:r>
              <a:rPr lang="en-US" dirty="0"/>
              <a:t>the leadership of Al </a:t>
            </a:r>
            <a:r>
              <a:rPr lang="en-US" dirty="0" err="1"/>
              <a:t>Azhar</a:t>
            </a:r>
            <a:r>
              <a:rPr lang="en-US" dirty="0"/>
              <a:t> </a:t>
            </a:r>
            <a:r>
              <a:rPr lang="en-US" dirty="0" smtClean="0"/>
              <a:t>and in collaboration with Islamic </a:t>
            </a:r>
            <a:r>
              <a:rPr lang="en-US" dirty="0" err="1" smtClean="0"/>
              <a:t>Fiqh</a:t>
            </a:r>
            <a:r>
              <a:rPr lang="en-US" dirty="0" smtClean="0"/>
              <a:t> Academy;  </a:t>
            </a:r>
            <a:r>
              <a:rPr lang="en-US" dirty="0"/>
              <a:t>technical and secretarial support </a:t>
            </a:r>
            <a:r>
              <a:rPr lang="en-US" dirty="0" smtClean="0"/>
              <a:t>will be provided by </a:t>
            </a:r>
            <a:r>
              <a:rPr lang="en-US" dirty="0"/>
              <a:t>WHO and UNICEF</a:t>
            </a:r>
          </a:p>
          <a:p>
            <a:r>
              <a:rPr lang="en-US" dirty="0" smtClean="0"/>
              <a:t>A </a:t>
            </a:r>
            <a:r>
              <a:rPr lang="en-US" dirty="0"/>
              <a:t>task force </a:t>
            </a:r>
            <a:r>
              <a:rPr lang="en-US" dirty="0" smtClean="0"/>
              <a:t>should </a:t>
            </a:r>
            <a:r>
              <a:rPr lang="en-US" dirty="0"/>
              <a:t>be formed </a:t>
            </a:r>
            <a:r>
              <a:rPr lang="en-US" dirty="0" smtClean="0"/>
              <a:t>with the representation of key stake holders to </a:t>
            </a:r>
            <a:r>
              <a:rPr lang="en-US" dirty="0"/>
              <a:t>formulate the terms of reference and modus operandi for the proposed advisory </a:t>
            </a:r>
            <a:r>
              <a:rPr lang="en-US" dirty="0" smtClean="0"/>
              <a:t>group by 15 April 2013</a:t>
            </a:r>
          </a:p>
          <a:p>
            <a:pPr marL="0" indent="0">
              <a:buNone/>
            </a:pPr>
            <a:r>
              <a:rPr lang="en-US" dirty="0" smtClean="0"/>
              <a:t>  </a:t>
            </a:r>
            <a:endParaRPr lang="en-GB" dirty="0"/>
          </a:p>
          <a:p>
            <a:endParaRPr lang="en-GB" dirty="0"/>
          </a:p>
        </p:txBody>
      </p:sp>
    </p:spTree>
    <p:extLst>
      <p:ext uri="{BB962C8B-B14F-4D97-AF65-F5344CB8AC3E}">
        <p14:creationId xmlns:p14="http://schemas.microsoft.com/office/powerpoint/2010/main" xmlns="" val="533752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1400"/>
            <a:ext cx="8153400" cy="1224136"/>
          </a:xfrm>
        </p:spPr>
        <p:txBody>
          <a:bodyPr>
            <a:normAutofit/>
          </a:bodyPr>
          <a:lstStyle/>
          <a:p>
            <a:r>
              <a:rPr lang="en-US" sz="2400" b="1" dirty="0" smtClean="0"/>
              <a:t>Recommendations</a:t>
            </a:r>
            <a:endParaRPr lang="en-GB" sz="2400" b="1" dirty="0"/>
          </a:p>
        </p:txBody>
      </p:sp>
      <p:sp>
        <p:nvSpPr>
          <p:cNvPr id="3" name="Content Placeholder 2"/>
          <p:cNvSpPr>
            <a:spLocks noGrp="1"/>
          </p:cNvSpPr>
          <p:nvPr>
            <p:ph sz="quarter" idx="1"/>
          </p:nvPr>
        </p:nvSpPr>
        <p:spPr>
          <a:xfrm>
            <a:off x="612648" y="1196752"/>
            <a:ext cx="8153400" cy="5328592"/>
          </a:xfrm>
        </p:spPr>
        <p:txBody>
          <a:bodyPr>
            <a:normAutofit fontScale="62500" lnSpcReduction="20000"/>
          </a:bodyPr>
          <a:lstStyle/>
          <a:p>
            <a:pPr>
              <a:spcBef>
                <a:spcPts val="2400"/>
              </a:spcBef>
            </a:pPr>
            <a:r>
              <a:rPr lang="en-US" sz="3200" dirty="0" smtClean="0"/>
              <a:t>Under </a:t>
            </a:r>
            <a:r>
              <a:rPr lang="en-US" sz="3200" dirty="0"/>
              <a:t>the guidance of </a:t>
            </a:r>
            <a:r>
              <a:rPr lang="en-US" sz="3200" dirty="0" smtClean="0"/>
              <a:t>IAG, </a:t>
            </a:r>
            <a:r>
              <a:rPr lang="en-US" sz="3200" dirty="0"/>
              <a:t>meetings of national and international scholars should </a:t>
            </a:r>
            <a:r>
              <a:rPr lang="en-US" sz="3200" dirty="0" smtClean="0"/>
              <a:t>be </a:t>
            </a:r>
            <a:r>
              <a:rPr lang="en-US" sz="3200" dirty="0"/>
              <a:t>convened </a:t>
            </a:r>
            <a:r>
              <a:rPr lang="en-US" sz="3200" dirty="0" smtClean="0"/>
              <a:t>soon in </a:t>
            </a:r>
            <a:r>
              <a:rPr lang="en-US" sz="3200" dirty="0"/>
              <a:t>the 3 </a:t>
            </a:r>
            <a:r>
              <a:rPr lang="en-US" sz="3200" dirty="0" smtClean="0"/>
              <a:t>polio endemic countries in consultation with the national governments</a:t>
            </a:r>
          </a:p>
          <a:p>
            <a:pPr>
              <a:spcBef>
                <a:spcPts val="2400"/>
              </a:spcBef>
            </a:pPr>
            <a:r>
              <a:rPr lang="en-US" sz="3200" dirty="0" smtClean="0"/>
              <a:t>International and national religious institutions should actively participate in the implementation of the polio eradication campaigns in the three endemic countries; joint field missions to be organized in collaboration with key Islamic institutions and organizations</a:t>
            </a:r>
          </a:p>
          <a:p>
            <a:pPr>
              <a:spcBef>
                <a:spcPts val="2400"/>
              </a:spcBef>
            </a:pPr>
            <a:r>
              <a:rPr lang="en-US" sz="3200" dirty="0"/>
              <a:t>Recognizing the concern around the rampant </a:t>
            </a:r>
            <a:r>
              <a:rPr lang="en-US" sz="3200" dirty="0" err="1"/>
              <a:t>mis</a:t>
            </a:r>
            <a:r>
              <a:rPr lang="en-US" sz="3200" dirty="0"/>
              <a:t>-information in the name of Islam, the religious and technical leadership at all levels should monitor, assess and respond effectively to the rumors about polio vaccination in coordination with IAG</a:t>
            </a:r>
          </a:p>
          <a:p>
            <a:pPr>
              <a:spcBef>
                <a:spcPts val="2400"/>
              </a:spcBef>
            </a:pPr>
            <a:r>
              <a:rPr lang="en-US" sz="3200" dirty="0" smtClean="0"/>
              <a:t>As </a:t>
            </a:r>
            <a:r>
              <a:rPr lang="en-US" sz="3200" dirty="0"/>
              <a:t>part of the secretarial function of WHO and UNICEF to the IAG, the two agencies should organize relevant technical information with guidance from religious scholars that addresses concerns of communities and local religious community leaders</a:t>
            </a:r>
          </a:p>
          <a:p>
            <a:pPr>
              <a:spcBef>
                <a:spcPts val="2400"/>
              </a:spcBef>
            </a:pPr>
            <a:endParaRPr lang="en-US" dirty="0" smtClean="0"/>
          </a:p>
          <a:p>
            <a:pPr>
              <a:spcBef>
                <a:spcPts val="2400"/>
              </a:spcBef>
            </a:pPr>
            <a:endParaRPr lang="en-US" dirty="0"/>
          </a:p>
          <a:p>
            <a:pPr>
              <a:spcBef>
                <a:spcPts val="2400"/>
              </a:spcBef>
            </a:pPr>
            <a:endParaRPr lang="en-GB" dirty="0"/>
          </a:p>
        </p:txBody>
      </p:sp>
    </p:spTree>
    <p:extLst>
      <p:ext uri="{BB962C8B-B14F-4D97-AF65-F5344CB8AC3E}">
        <p14:creationId xmlns:p14="http://schemas.microsoft.com/office/powerpoint/2010/main" xmlns="" val="189388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
          </a:xfrm>
        </p:spPr>
        <p:txBody>
          <a:bodyPr>
            <a:noAutofit/>
          </a:bodyPr>
          <a:lstStyle/>
          <a:p>
            <a:r>
              <a:rPr lang="en-US" sz="2400" b="1" dirty="0" smtClean="0"/>
              <a:t>Recommendations</a:t>
            </a:r>
            <a:endParaRPr lang="en-GB" sz="2400" b="1" dirty="0"/>
          </a:p>
        </p:txBody>
      </p:sp>
      <p:sp>
        <p:nvSpPr>
          <p:cNvPr id="3" name="Content Placeholder 2"/>
          <p:cNvSpPr>
            <a:spLocks noGrp="1"/>
          </p:cNvSpPr>
          <p:nvPr>
            <p:ph sz="quarter" idx="1"/>
          </p:nvPr>
        </p:nvSpPr>
        <p:spPr>
          <a:xfrm>
            <a:off x="612648" y="1124744"/>
            <a:ext cx="8153400" cy="5069160"/>
          </a:xfrm>
        </p:spPr>
        <p:txBody>
          <a:bodyPr>
            <a:normAutofit fontScale="92500" lnSpcReduction="20000"/>
          </a:bodyPr>
          <a:lstStyle/>
          <a:p>
            <a:pPr>
              <a:spcBef>
                <a:spcPts val="1800"/>
              </a:spcBef>
            </a:pPr>
            <a:r>
              <a:rPr lang="en-US" dirty="0"/>
              <a:t>As part of the secretarial function of WHO and UNICEF to the IAG, the two agencies should organize relevant technical information with guidance from religious scholars that addresses concerns of </a:t>
            </a:r>
            <a:r>
              <a:rPr lang="en-US" dirty="0" smtClean="0"/>
              <a:t>the communities </a:t>
            </a:r>
            <a:r>
              <a:rPr lang="en-US" dirty="0"/>
              <a:t>and local religious community leaders</a:t>
            </a:r>
          </a:p>
          <a:p>
            <a:pPr>
              <a:spcBef>
                <a:spcPts val="1800"/>
              </a:spcBef>
            </a:pPr>
            <a:r>
              <a:rPr lang="en-US" dirty="0" smtClean="0"/>
              <a:t>Appropriate information on polio vaccination should be </a:t>
            </a:r>
            <a:r>
              <a:rPr lang="en-US" dirty="0"/>
              <a:t>disseminated widely to all Imams and mosques </a:t>
            </a:r>
            <a:r>
              <a:rPr lang="en-US" dirty="0" smtClean="0"/>
              <a:t>using effective </a:t>
            </a:r>
            <a:r>
              <a:rPr lang="en-US" dirty="0"/>
              <a:t>dissemination mechanisms </a:t>
            </a:r>
            <a:r>
              <a:rPr lang="en-US" dirty="0" smtClean="0"/>
              <a:t>involving </a:t>
            </a:r>
            <a:r>
              <a:rPr lang="en-US" dirty="0"/>
              <a:t>religious institutions </a:t>
            </a:r>
            <a:r>
              <a:rPr lang="en-US" dirty="0" smtClean="0"/>
              <a:t>and relevant media </a:t>
            </a:r>
            <a:endParaRPr lang="en-US" dirty="0"/>
          </a:p>
          <a:p>
            <a:pPr>
              <a:spcBef>
                <a:spcPts val="1800"/>
              </a:spcBef>
            </a:pPr>
            <a:r>
              <a:rPr lang="en-US" dirty="0" smtClean="0"/>
              <a:t>Polio-related </a:t>
            </a:r>
            <a:r>
              <a:rPr lang="en-US" dirty="0"/>
              <a:t>information and fatwas </a:t>
            </a:r>
            <a:r>
              <a:rPr lang="en-US" dirty="0" smtClean="0"/>
              <a:t>should be disseminated </a:t>
            </a:r>
            <a:r>
              <a:rPr lang="en-US" dirty="0"/>
              <a:t>to parents and </a:t>
            </a:r>
            <a:r>
              <a:rPr lang="en-US" dirty="0" smtClean="0"/>
              <a:t>communities in appropriate language that is simple and easy to understand </a:t>
            </a:r>
            <a:endParaRPr lang="en-US" dirty="0"/>
          </a:p>
          <a:p>
            <a:pPr>
              <a:spcBef>
                <a:spcPts val="1800"/>
              </a:spcBef>
            </a:pPr>
            <a:endParaRPr lang="en-GB" dirty="0"/>
          </a:p>
        </p:txBody>
      </p:sp>
    </p:spTree>
    <p:extLst>
      <p:ext uri="{BB962C8B-B14F-4D97-AF65-F5344CB8AC3E}">
        <p14:creationId xmlns:p14="http://schemas.microsoft.com/office/powerpoint/2010/main" xmlns="" val="11616028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1406</TotalTime>
  <Words>670</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Conclusions and Recommendations   Islamic Scholars Consultation</vt:lpstr>
      <vt:lpstr>Objective of the Consultation</vt:lpstr>
      <vt:lpstr>List of the Participants</vt:lpstr>
      <vt:lpstr>Key Conclusions</vt:lpstr>
      <vt:lpstr>Key Conclusions Cont..</vt:lpstr>
      <vt:lpstr>Conclusions cont..</vt:lpstr>
      <vt:lpstr>  Recommendations </vt:lpstr>
      <vt:lpstr>Recommendations</vt:lpstr>
      <vt:lpstr>Recommendations</vt:lpstr>
      <vt:lpstr>Recommendations</vt:lpstr>
    </vt:vector>
  </TitlesOfParts>
  <Company>WHO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WOLFF, Christopher Giles</dc:creator>
  <cp:lastModifiedBy>Nasser Fadly</cp:lastModifiedBy>
  <cp:revision>218</cp:revision>
  <dcterms:created xsi:type="dcterms:W3CDTF">2013-03-04T21:25:06Z</dcterms:created>
  <dcterms:modified xsi:type="dcterms:W3CDTF">2013-03-08T09:28:33Z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70528268</vt:i4>
  </property>
  <property fmtid="{D5CDD505-2E9C-101B-9397-08002B2CF9AE}" pid="3" name="_NewReviewCycle">
    <vt:lpwstr/>
  </property>
  <property fmtid="{D5CDD505-2E9C-101B-9397-08002B2CF9AE}" pid="4" name="_EmailSubject">
    <vt:lpwstr>Final draft of the Cairo Presentation</vt:lpwstr>
  </property>
  <property fmtid="{D5CDD505-2E9C-101B-9397-08002B2CF9AE}" pid="5" name="_AuthorEmail">
    <vt:lpwstr>SadozaiN@who.int</vt:lpwstr>
  </property>
  <property fmtid="{D5CDD505-2E9C-101B-9397-08002B2CF9AE}" pid="6" name="_AuthorEmailDisplayName">
    <vt:lpwstr>SADOZAI, Naveed</vt:lpwstr>
  </property>
</Properties>
</file>